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98" r:id="rId3"/>
    <p:sldId id="258" r:id="rId4"/>
    <p:sldId id="297" r:id="rId5"/>
    <p:sldId id="299" r:id="rId6"/>
    <p:sldId id="302" r:id="rId7"/>
    <p:sldId id="303" r:id="rId8"/>
    <p:sldId id="263" r:id="rId9"/>
    <p:sldId id="264" r:id="rId10"/>
    <p:sldId id="266" r:id="rId11"/>
    <p:sldId id="268" r:id="rId12"/>
    <p:sldId id="267" r:id="rId13"/>
    <p:sldId id="270" r:id="rId14"/>
    <p:sldId id="26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3" r:id="rId23"/>
    <p:sldId id="295" r:id="rId24"/>
    <p:sldId id="294" r:id="rId25"/>
    <p:sldId id="296" r:id="rId26"/>
    <p:sldId id="265" r:id="rId27"/>
    <p:sldId id="353" r:id="rId28"/>
    <p:sldId id="259" r:id="rId29"/>
    <p:sldId id="317" r:id="rId30"/>
    <p:sldId id="337" r:id="rId31"/>
    <p:sldId id="336" r:id="rId32"/>
    <p:sldId id="338" r:id="rId33"/>
    <p:sldId id="339" r:id="rId34"/>
    <p:sldId id="321" r:id="rId35"/>
    <p:sldId id="322" r:id="rId36"/>
    <p:sldId id="328" r:id="rId37"/>
    <p:sldId id="323" r:id="rId38"/>
    <p:sldId id="330" r:id="rId39"/>
    <p:sldId id="331" r:id="rId40"/>
    <p:sldId id="333" r:id="rId41"/>
    <p:sldId id="334" r:id="rId42"/>
    <p:sldId id="326" r:id="rId43"/>
    <p:sldId id="335" r:id="rId44"/>
    <p:sldId id="355" r:id="rId45"/>
    <p:sldId id="344" r:id="rId46"/>
    <p:sldId id="311" r:id="rId47"/>
    <p:sldId id="312" r:id="rId48"/>
    <p:sldId id="313" r:id="rId49"/>
    <p:sldId id="357" r:id="rId50"/>
    <p:sldId id="342" r:id="rId51"/>
    <p:sldId id="341" r:id="rId52"/>
    <p:sldId id="345" r:id="rId53"/>
    <p:sldId id="346" r:id="rId54"/>
    <p:sldId id="347" r:id="rId55"/>
    <p:sldId id="358" r:id="rId56"/>
    <p:sldId id="359" r:id="rId57"/>
    <p:sldId id="360" r:id="rId58"/>
    <p:sldId id="361" r:id="rId59"/>
    <p:sldId id="362" r:id="rId60"/>
    <p:sldId id="261" r:id="rId61"/>
    <p:sldId id="363" r:id="rId62"/>
    <p:sldId id="364" r:id="rId63"/>
    <p:sldId id="365" r:id="rId64"/>
    <p:sldId id="271" r:id="rId65"/>
    <p:sldId id="277" r:id="rId66"/>
    <p:sldId id="273" r:id="rId67"/>
    <p:sldId id="272" r:id="rId68"/>
    <p:sldId id="366" r:id="rId69"/>
    <p:sldId id="275" r:id="rId70"/>
    <p:sldId id="367" r:id="rId71"/>
    <p:sldId id="269" r:id="rId72"/>
    <p:sldId id="350" r:id="rId73"/>
    <p:sldId id="354" r:id="rId74"/>
    <p:sldId id="352" r:id="rId75"/>
    <p:sldId id="349" r:id="rId76"/>
    <p:sldId id="356" r:id="rId77"/>
    <p:sldId id="368" r:id="rId78"/>
    <p:sldId id="369" r:id="rId79"/>
    <p:sldId id="37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atkov" initials="EK" lastIdx="1" clrIdx="0">
    <p:extLst>
      <p:ext uri="{19B8F6BF-5375-455C-9EA6-DF929625EA0E}">
        <p15:presenceInfo xmlns:p15="http://schemas.microsoft.com/office/powerpoint/2012/main" userId="b21c996b74112d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87296" autoAdjust="0"/>
  </p:normalViewPr>
  <p:slideViewPr>
    <p:cSldViewPr snapToGrid="0">
      <p:cViewPr varScale="1">
        <p:scale>
          <a:sx n="57" d="100"/>
          <a:sy n="57" d="100"/>
        </p:scale>
        <p:origin x="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4F8C-E392-4288-9B5A-5ABDC9761C12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5BBA-3EC2-434D-9D22-4580C88999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04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Thank</a:t>
            </a:r>
            <a:r>
              <a:rPr lang="fr-CA" dirty="0"/>
              <a:t> </a:t>
            </a:r>
            <a:r>
              <a:rPr lang="fr-CA" dirty="0" err="1"/>
              <a:t>god</a:t>
            </a:r>
            <a:r>
              <a:rPr lang="fr-CA" dirty="0"/>
              <a:t> </a:t>
            </a:r>
            <a:r>
              <a:rPr lang="fr-CA" dirty="0" err="1"/>
              <a:t>we’re</a:t>
            </a:r>
            <a:r>
              <a:rPr lang="fr-CA" dirty="0"/>
              <a:t> not in </a:t>
            </a:r>
            <a:r>
              <a:rPr lang="fr-CA" dirty="0" err="1"/>
              <a:t>psychology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937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654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19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29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If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cannot</a:t>
            </a:r>
            <a:r>
              <a:rPr lang="fr-CA" dirty="0"/>
              <a:t> </a:t>
            </a:r>
            <a:r>
              <a:rPr lang="fr-CA" dirty="0" err="1"/>
              <a:t>reproduce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,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the point of science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3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Narges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Rashidi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54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“Au </a:t>
            </a:r>
            <a:r>
              <a:rPr lang="en-CA" dirty="0" err="1"/>
              <a:t>loup</a:t>
            </a:r>
            <a:r>
              <a:rPr lang="en-CA" dirty="0"/>
              <a:t>! Au </a:t>
            </a:r>
            <a:r>
              <a:rPr lang="en-CA" dirty="0" err="1"/>
              <a:t>loup</a:t>
            </a:r>
            <a:r>
              <a:rPr lang="en-CA" dirty="0"/>
              <a:t>! Un </a:t>
            </a:r>
            <a:r>
              <a:rPr lang="en-CA" dirty="0" err="1"/>
              <a:t>loup</a:t>
            </a:r>
            <a:r>
              <a:rPr lang="en-CA" dirty="0"/>
              <a:t> d</a:t>
            </a:r>
            <a:r>
              <a:rPr lang="fr-CA" dirty="0" err="1"/>
              <a:t>évore</a:t>
            </a:r>
            <a:r>
              <a:rPr lang="fr-CA" dirty="0"/>
              <a:t> le troupeau!!</a:t>
            </a:r>
            <a:r>
              <a:rPr lang="en-CA" dirty="0"/>
              <a:t>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5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79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5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3A1-2D6E-4389-844D-3120AD313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98EEC-6978-406E-BF53-FB5457BD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DF24-3ADE-4AB1-A4BF-5985379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E97E-54D5-4930-9389-D2A709D3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1E6A-2606-415A-A83E-F78ECB44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5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1FDB-CF5D-4194-B706-950759CC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9C4D3-85E5-423F-8CEF-5F6FC41F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5EDD-EED9-4306-8363-0327133D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30D4-C374-4E34-91FC-9A02814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376F-93F7-4C99-B1D8-3315D3A0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5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0B5BD-9624-4687-B320-8BE536049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05F98-0E77-4E8A-9E88-6CE1D80BC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871C1-3A32-4771-893A-028A3FB2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DFAF0-E5E3-4EDA-A91B-244C8B9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672-9202-4441-9E7D-678709F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7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7CE3-2A57-4FCB-B130-F5B56CC1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525D-E1AB-447C-AFB1-7BDB19620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EC904-EB58-41DA-8E9E-F3868FFA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43B0-8ECD-4CDC-B93E-1953070C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BC9-48FE-4B0A-919C-FE4C60B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67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041B-2595-433B-848B-A0828BD4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409A-36B2-4C0F-A53B-9B1D4FB58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D128-36BA-4431-8F0F-B4B10D53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7B07-7585-4202-9E33-7C055F1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F114-CFEF-4DCE-9DC9-7D5A1AE2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8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B94E-1E63-4FF2-AF4F-DB4F7544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4E1B-CE43-4EF5-9A44-2E625E39A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6B97-ED74-44E1-AAF1-41F68DA4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2DB0-CF30-4CF0-AFB7-B594B791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909D-6E52-4488-A032-29910278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B1E1-5363-4338-9B3E-0CFE6E6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1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1E4D-4BDF-4183-ACD3-64B1E857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5053-7E33-4788-8C72-5E25D308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1EC2-2088-4993-AD87-F33A58BF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28F49-6D57-4C48-8C02-DF7FEBA4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D4C78-9C49-484B-873A-AF90C6FD9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655AD-2DD5-4E18-BE64-D49B769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2A42-191A-4A94-97C6-9C0B689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319EF-3D36-409A-AB87-EEF96583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67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2208-A9B6-4184-97FA-8836DB1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60B2-959A-4A03-9051-8D45237B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7BE3-863F-464F-9430-418A439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A6E5F-5182-4747-97A7-F4E21B72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4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882F-15AF-4B42-A1C2-4E99BF5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25827-C332-4866-946A-E36286A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B88E9-DD73-4D28-833E-BD75CE6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04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9FF-7DF6-41FE-AA5F-78FFAD6C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2C26-B2A8-4620-A243-E0494087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B019-D871-4460-A2A9-15DD5A34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C63DF-C838-4B2B-B2D2-FFDF94B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5876-1718-4A09-89C5-D956E412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1C85D-662F-483E-A3D2-F5F9FE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85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045C-B9D2-4247-8DD9-724BE9A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0FE0B-A0B2-48D9-AF32-EFCD0DC5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802E2-CC3C-4931-BD8B-FF6F376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D335-856B-4EB6-8679-99944300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A2AD0-B8DF-44B7-B69C-330DB8A3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1B53F-78EC-4E76-B012-A206E60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1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E3525-EC76-43E9-98CA-0EA5C107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8B1AC-5DB2-4F3A-9F53-CC6F0AA2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F656-47D6-4596-8558-5DB2F23B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844AC-E781-4934-8643-A457F26D572C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B550-EC1F-43DD-AF71-C1AF7AA3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0BF2-B25B-48B2-9849-61A8D888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8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s://www.roseode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seodea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seodea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seodea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osf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The_Impact_Of_Wikipedia.web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</a:t>
            </a:r>
            <a:r>
              <a:rPr lang="fr-CA" sz="8000" dirty="0">
                <a:solidFill>
                  <a:schemeClr val="bg1"/>
                </a:solidFill>
              </a:rPr>
              <a:t>et comment vous pouvez aider</a:t>
            </a:r>
            <a:endParaRPr lang="en-CA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4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C5004-5F48-4D8A-ADE7-4D6C883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CA" dirty="0"/>
              <a:t>Mais est-ce reproductible?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10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403487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6902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~60 % des </a:t>
            </a:r>
            <a:r>
              <a:rPr lang="fr-CA" dirty="0"/>
              <a:t>résultats</a:t>
            </a:r>
            <a:r>
              <a:rPr lang="en-CA" dirty="0"/>
              <a:t> </a:t>
            </a:r>
            <a:r>
              <a:rPr lang="fr-CA" dirty="0"/>
              <a:t>ont</a:t>
            </a:r>
            <a:r>
              <a:rPr lang="en-CA" dirty="0"/>
              <a:t> </a:t>
            </a:r>
            <a:r>
              <a:rPr lang="fr-CA" dirty="0"/>
              <a:t>pu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88094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099-BB19-4621-B3D7-21CABB1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1115105"/>
            <a:ext cx="3559629" cy="4627789"/>
          </a:xfrm>
        </p:spPr>
        <p:txBody>
          <a:bodyPr>
            <a:normAutofit/>
          </a:bodyPr>
          <a:lstStyle/>
          <a:p>
            <a:r>
              <a:rPr lang="fr-CA" sz="5000" dirty="0"/>
              <a:t>Quelle chance que nous sommes pas psychologie</a:t>
            </a:r>
            <a:endParaRPr lang="en-CA" sz="5000" dirty="0"/>
          </a:p>
        </p:txBody>
      </p:sp>
      <p:pic>
        <p:nvPicPr>
          <p:cNvPr id="9" name="Content Placeholder 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F3F3948D-2E4C-4D46-A9BD-9739A0CDC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9" y="-1545771"/>
            <a:ext cx="6778171" cy="10167257"/>
          </a:xfrm>
        </p:spPr>
      </p:pic>
    </p:spTree>
    <p:extLst>
      <p:ext uri="{BB962C8B-B14F-4D97-AF65-F5344CB8AC3E}">
        <p14:creationId xmlns:p14="http://schemas.microsoft.com/office/powerpoint/2010/main" val="311516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93D0F-0624-45B1-88A1-610B1769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983" y="873598"/>
            <a:ext cx="3086911" cy="4250447"/>
          </a:xfrm>
        </p:spPr>
        <p:txBody>
          <a:bodyPr>
            <a:normAutofit fontScale="90000"/>
          </a:bodyPr>
          <a:lstStyle/>
          <a:p>
            <a:r>
              <a:rPr lang="fr-CA" dirty="0"/>
              <a:t>Le problème s’étend à d’autres sciences</a:t>
            </a:r>
            <a:endParaRPr lang="en-CA" dirty="0"/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7AB8893B-79E2-4269-BDA5-9DDF69D5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0" y="0"/>
            <a:ext cx="6832060" cy="102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56471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07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2260141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rise">
            <a:extLst>
              <a:ext uri="{FF2B5EF4-FFF2-40B4-BE49-F238E27FC236}">
                <a16:creationId xmlns:a16="http://schemas.microsoft.com/office/drawing/2014/main" id="{3E3A5C2D-2240-4F52-9584-F0E72AE2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34" y="0"/>
            <a:ext cx="10128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240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pic>
        <p:nvPicPr>
          <p:cNvPr id="14340" name="Picture 4" descr="Image result for bebe pleure">
            <a:extLst>
              <a:ext uri="{FF2B5EF4-FFF2-40B4-BE49-F238E27FC236}">
                <a16:creationId xmlns:a16="http://schemas.microsoft.com/office/drawing/2014/main" id="{DC8406F1-F77E-4E58-AAED-03F86E28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/>
          <a:stretch/>
        </p:blipFill>
        <p:spPr bwMode="auto">
          <a:xfrm>
            <a:off x="4905257" y="0"/>
            <a:ext cx="99650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7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425858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pic>
        <p:nvPicPr>
          <p:cNvPr id="16386" name="Picture 2" descr="Image result for golf">
            <a:extLst>
              <a:ext uri="{FF2B5EF4-FFF2-40B4-BE49-F238E27FC236}">
                <a16:creationId xmlns:a16="http://schemas.microsoft.com/office/drawing/2014/main" id="{8C8C894A-663B-487B-B057-40D24A2B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43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4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651475C-C737-42F1-A2DF-A828A87EBF69}"/>
              </a:ext>
            </a:extLst>
          </p:cNvPr>
          <p:cNvSpPr txBox="1">
            <a:spLocks/>
          </p:cNvSpPr>
          <p:nvPr/>
        </p:nvSpPr>
        <p:spPr>
          <a:xfrm>
            <a:off x="7701150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7 %</a:t>
            </a:r>
            <a:endParaRPr lang="en-CA" sz="90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351BAC4-D123-4204-94DF-EF8114C60CDA}"/>
              </a:ext>
            </a:extLst>
          </p:cNvPr>
          <p:cNvSpPr txBox="1">
            <a:spLocks/>
          </p:cNvSpPr>
          <p:nvPr/>
        </p:nvSpPr>
        <p:spPr>
          <a:xfrm>
            <a:off x="6828093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Ne savaient pas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7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</p:spTree>
    <p:extLst>
      <p:ext uri="{BB962C8B-B14F-4D97-AF65-F5344CB8AC3E}">
        <p14:creationId xmlns:p14="http://schemas.microsoft.com/office/powerpoint/2010/main" val="899707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2936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64 %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06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Biologie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60 %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258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0112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C6A714-F4F9-4D36-A407-322CC43A1E13}"/>
              </a:ext>
            </a:extLst>
          </p:cNvPr>
          <p:cNvSpPr txBox="1">
            <a:spLocks/>
          </p:cNvSpPr>
          <p:nvPr/>
        </p:nvSpPr>
        <p:spPr>
          <a:xfrm>
            <a:off x="4935811" y="3362425"/>
            <a:ext cx="6363560" cy="3176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Comment y pallier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5863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A5B-1515-4251-8F76-5D4DD01A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4" y="1221468"/>
            <a:ext cx="10515600" cy="1325563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1026" name="Picture 2" descr="Screen Shot 2015-03-13 at 11.21.11">
            <a:extLst>
              <a:ext uri="{FF2B5EF4-FFF2-40B4-BE49-F238E27FC236}">
                <a16:creationId xmlns:a16="http://schemas.microsoft.com/office/drawing/2014/main" id="{2FE85EA0-CA61-4B05-954A-3598BFD1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53" y="0"/>
            <a:ext cx="126245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F0BAD4-DD8D-4BAE-B346-47F81B4EA887}"/>
              </a:ext>
            </a:extLst>
          </p:cNvPr>
          <p:cNvSpPr/>
          <p:nvPr/>
        </p:nvSpPr>
        <p:spPr>
          <a:xfrm>
            <a:off x="9617256" y="6176220"/>
            <a:ext cx="2574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Rasidi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3862894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/>
              <a:t>Plausibilité de l’hypothèse et α 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 err="1">
                <a:solidFill>
                  <a:schemeClr val="bg1"/>
                </a:solidFill>
              </a:rPr>
              <a:t>HARKing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</a:t>
            </a:r>
            <a:r>
              <a:rPr lang="fr-CA" sz="8000" b="1" dirty="0"/>
              <a:t>reproductibilité</a:t>
            </a:r>
            <a:r>
              <a:rPr lang="fr-CA" sz="8000" dirty="0"/>
              <a:t>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92543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E72D519-86BB-4964-A18B-E05D92C91D01}"/>
              </a:ext>
            </a:extLst>
          </p:cNvPr>
          <p:cNvSpPr/>
          <p:nvPr/>
        </p:nvSpPr>
        <p:spPr>
          <a:xfrm>
            <a:off x="6824371" y="6339979"/>
            <a:ext cx="5254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(Illustrated by </a:t>
            </a:r>
            <a:r>
              <a:rPr lang="en-CA" sz="3200" dirty="0">
                <a:solidFill>
                  <a:schemeClr val="bg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roseodea.com/</a:t>
            </a:r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189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56D0CE1D-9CA9-4C26-B722-D59F509A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8" y="1899250"/>
            <a:ext cx="10515600" cy="6269139"/>
          </a:xfrm>
        </p:spPr>
        <p:txBody>
          <a:bodyPr>
            <a:normAutofit/>
          </a:bodyPr>
          <a:lstStyle/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  <a:br>
              <a:rPr lang="fr-CA" sz="8000" dirty="0">
                <a:solidFill>
                  <a:srgbClr val="FF0000"/>
                </a:solidFill>
              </a:rPr>
            </a:br>
            <a:r>
              <a:rPr lang="fr-CA" sz="8000" dirty="0">
                <a:solidFill>
                  <a:srgbClr val="FF0000"/>
                </a:solidFill>
              </a:rPr>
              <a:t>Type I: </a:t>
            </a:r>
            <a:r>
              <a:rPr lang="el-GR" sz="8000" b="1" dirty="0">
                <a:solidFill>
                  <a:srgbClr val="FF0000"/>
                </a:solidFill>
              </a:rPr>
              <a:t>α</a:t>
            </a:r>
            <a:endParaRPr lang="en-CA" sz="8000" b="1" dirty="0">
              <a:solidFill>
                <a:srgbClr val="FF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7B71F30-E151-4625-ACB0-A26E59FF79A4}"/>
              </a:ext>
            </a:extLst>
          </p:cNvPr>
          <p:cNvSpPr/>
          <p:nvPr/>
        </p:nvSpPr>
        <p:spPr>
          <a:xfrm>
            <a:off x="6824371" y="6339979"/>
            <a:ext cx="5254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(Illustrated by </a:t>
            </a:r>
            <a:r>
              <a:rPr lang="en-CA" sz="32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roseodea.com/</a:t>
            </a:r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307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8510F75-E5DA-485D-81DB-44158A3B72CC}"/>
              </a:ext>
            </a:extLst>
          </p:cNvPr>
          <p:cNvSpPr/>
          <p:nvPr/>
        </p:nvSpPr>
        <p:spPr>
          <a:xfrm>
            <a:off x="6824371" y="6339979"/>
            <a:ext cx="5254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(Illustrated by </a:t>
            </a:r>
            <a:r>
              <a:rPr lang="en-CA" sz="32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roseodea.com/</a:t>
            </a:r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65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6A7CD4F0-823A-4AA0-B214-FA8AF022400F}"/>
              </a:ext>
            </a:extLst>
          </p:cNvPr>
          <p:cNvSpPr txBox="1">
            <a:spLocks/>
          </p:cNvSpPr>
          <p:nvPr/>
        </p:nvSpPr>
        <p:spPr>
          <a:xfrm>
            <a:off x="137038" y="1899250"/>
            <a:ext cx="10515600" cy="626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</a:p>
          <a:p>
            <a:r>
              <a:rPr lang="fr-CA" sz="8000" dirty="0">
                <a:solidFill>
                  <a:srgbClr val="FF0000"/>
                </a:solidFill>
              </a:rPr>
              <a:t>Type II: </a:t>
            </a:r>
            <a:r>
              <a:rPr lang="el-GR" sz="8000" b="1" dirty="0">
                <a:solidFill>
                  <a:srgbClr val="FF0000"/>
                </a:solidFill>
              </a:rPr>
              <a:t>π</a:t>
            </a:r>
            <a:endParaRPr lang="en-CA" sz="8000" b="1" dirty="0">
              <a:solidFill>
                <a:srgbClr val="FF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3B1ECF-7E87-427F-B4C9-B1C7D990F6DF}"/>
              </a:ext>
            </a:extLst>
          </p:cNvPr>
          <p:cNvSpPr/>
          <p:nvPr/>
        </p:nvSpPr>
        <p:spPr>
          <a:xfrm>
            <a:off x="6824371" y="6339979"/>
            <a:ext cx="5254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(Illustrated by </a:t>
            </a:r>
            <a:r>
              <a:rPr lang="en-CA" sz="3200" dirty="0">
                <a:solidFill>
                  <a:schemeClr val="bg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roseodea.com/</a:t>
            </a:r>
            <a:r>
              <a:rPr lang="en-CA" sz="3000" b="0" i="0" dirty="0">
                <a:solidFill>
                  <a:schemeClr val="bg1">
                    <a:lumMod val="50000"/>
                  </a:schemeClr>
                </a:solidFill>
                <a:effectLst/>
                <a:latin typeface="Roboto Condense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93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C4715-5957-48A7-A674-51A05144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20327"/>
            <a:ext cx="12192001" cy="4897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282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4" y="692900"/>
            <a:ext cx="12248744" cy="4846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3F639E-950C-4CA4-B34C-1A799621D11D}"/>
              </a:ext>
            </a:extLst>
          </p:cNvPr>
          <p:cNvSpPr txBox="1">
            <a:spLocks/>
          </p:cNvSpPr>
          <p:nvPr/>
        </p:nvSpPr>
        <p:spPr>
          <a:xfrm>
            <a:off x="372083" y="1432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100 hypothèses sont vraies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681028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952" y="0"/>
            <a:ext cx="1733151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E04814-DF2F-4125-B011-530D32901B8B}"/>
              </a:ext>
            </a:extLst>
          </p:cNvPr>
          <p:cNvSpPr txBox="1">
            <a:spLocks/>
          </p:cNvSpPr>
          <p:nvPr/>
        </p:nvSpPr>
        <p:spPr>
          <a:xfrm>
            <a:off x="7394643" y="656955"/>
            <a:ext cx="3772710" cy="3778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Hypothèses sont peu probables (10 %)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438106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Pour un </a:t>
            </a:r>
          </a:p>
          <a:p>
            <a:r>
              <a:rPr lang="fr-CA" sz="6000" dirty="0"/>
              <a:t>α = 0.05</a:t>
            </a:r>
          </a:p>
          <a:p>
            <a:endParaRPr lang="fr-CA" sz="6000" dirty="0"/>
          </a:p>
          <a:p>
            <a:r>
              <a:rPr lang="fr-CA" sz="6000" dirty="0"/>
              <a:t>50 hypothèses sont des faux positifs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6854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33 % des résultats significatifs sont fausses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03780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9" y="0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38% sans les faux négatifs</a:t>
            </a:r>
          </a:p>
          <a:p>
            <a:endParaRPr lang="fr-CA" sz="6000" dirty="0"/>
          </a:p>
          <a:p>
            <a:r>
              <a:rPr lang="fr-CA" sz="6000" dirty="0"/>
              <a:t>(</a:t>
            </a:r>
            <a:r>
              <a:rPr lang="el-GR" sz="6000" dirty="0"/>
              <a:t>π</a:t>
            </a:r>
            <a:r>
              <a:rPr lang="fr-CA" sz="6000" dirty="0"/>
              <a:t> = 0.8)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A6678-C572-4921-99A6-862332E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7984" y="0"/>
            <a:ext cx="10601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en-CA" sz="6000" b="1" dirty="0" err="1"/>
              <a:t>Reproducibilit</a:t>
            </a:r>
            <a:r>
              <a:rPr lang="fr-CA" sz="6000" b="1" dirty="0"/>
              <a:t>é</a:t>
            </a:r>
            <a:br>
              <a:rPr lang="fr-CA" sz="6000" dirty="0"/>
            </a:br>
            <a:r>
              <a:rPr lang="fr-CA" sz="6000" dirty="0"/>
              <a:t>Même données</a:t>
            </a:r>
            <a:br>
              <a:rPr lang="fr-CA" sz="6000" dirty="0"/>
            </a:br>
            <a:r>
              <a:rPr lang="fr-CA" sz="6000" dirty="0"/>
              <a:t>Même analyse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78240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149837"/>
            <a:ext cx="12244470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500 des hypothèses sont vraies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E41CF2-61D1-4228-BC86-1C1B3A432C5D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48554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429000"/>
            <a:ext cx="11840183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11% des résultats significatifs sont fausses 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19357-563C-45BF-8B6A-9BB6F89BB91F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07574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Avec un </a:t>
            </a:r>
          </a:p>
          <a:p>
            <a:r>
              <a:rPr lang="fr-CA" sz="6000" dirty="0"/>
              <a:t>	α = 0.01</a:t>
            </a:r>
          </a:p>
          <a:p>
            <a:endParaRPr lang="fr-CA" sz="6000" dirty="0"/>
          </a:p>
          <a:p>
            <a:r>
              <a:rPr lang="fr-CA" sz="6000" dirty="0"/>
              <a:t>94% des résultats significatifs sont vraies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C6D4D-EC60-486A-A365-B11EADC49F38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727358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Il faut augmenter le </a:t>
            </a:r>
            <a:r>
              <a:rPr lang="fr-CA" sz="6000" b="1" dirty="0"/>
              <a:t>n</a:t>
            </a:r>
            <a:r>
              <a:rPr lang="fr-CA" sz="6000" dirty="0"/>
              <a:t> pour que </a:t>
            </a:r>
          </a:p>
          <a:p>
            <a:r>
              <a:rPr lang="fr-CA" sz="6000" dirty="0"/>
              <a:t> </a:t>
            </a:r>
            <a:r>
              <a:rPr lang="el-GR" sz="6000" dirty="0"/>
              <a:t>π</a:t>
            </a:r>
            <a:r>
              <a:rPr lang="fr-CA" sz="6000" dirty="0"/>
              <a:t> = 0.8</a:t>
            </a:r>
            <a:endParaRPr lang="en-CA" sz="6000" dirty="0"/>
          </a:p>
          <a:p>
            <a:endParaRPr lang="fr-CA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053FD-65DE-4DC4-935F-A9CFD46DCC62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113110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D6B5-6D41-48FC-8AE3-31A1A75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False positive reporting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C4B8-D55B-4D9B-A18D-3CA2D5C81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100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/>
              <a:t>HARKing</a:t>
            </a:r>
            <a:r>
              <a:rPr lang="fr-CA" sz="6600" dirty="0"/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4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003051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216200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081917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r>
              <a:rPr lang="fr-CA" sz="6000" b="1" dirty="0"/>
              <a:t> et P-hacking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67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Répétabilité ou réplicabilité</a:t>
            </a:r>
            <a:br>
              <a:rPr lang="fr-CA" sz="6000" dirty="0"/>
            </a:br>
            <a:r>
              <a:rPr lang="fr-CA" sz="6000" dirty="0"/>
              <a:t>Expérience répétée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8713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B76887-3774-4965-AAF3-EAD2966B7FA9}"/>
              </a:ext>
            </a:extLst>
          </p:cNvPr>
          <p:cNvSpPr txBox="1">
            <a:spLocks/>
          </p:cNvSpPr>
          <p:nvPr/>
        </p:nvSpPr>
        <p:spPr>
          <a:xfrm>
            <a:off x="6706565" y="1403430"/>
            <a:ext cx="6939988" cy="2025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Décidez sur les hypothèses et l’analyse ici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858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3A22-4E3D-4830-B1C2-6CA588E3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19768"/>
            <a:ext cx="10794357" cy="2644293"/>
          </a:xfrm>
        </p:spPr>
        <p:txBody>
          <a:bodyPr>
            <a:noAutofit/>
          </a:bodyPr>
          <a:lstStyle/>
          <a:p>
            <a:r>
              <a:rPr lang="fr-CA" sz="8000" dirty="0" err="1"/>
              <a:t>Pré-e</a:t>
            </a:r>
            <a:r>
              <a:rPr lang="en-CA" sz="8000" dirty="0" err="1"/>
              <a:t>nregistrez</a:t>
            </a:r>
            <a:r>
              <a:rPr lang="en-CA" sz="8000" dirty="0"/>
              <a:t> </a:t>
            </a:r>
            <a:r>
              <a:rPr lang="en-CA" sz="8000" dirty="0" err="1"/>
              <a:t>votre</a:t>
            </a:r>
            <a:r>
              <a:rPr lang="en-CA" sz="8000" dirty="0"/>
              <a:t> étude sur </a:t>
            </a:r>
            <a:r>
              <a:rPr lang="en-CA" sz="8000" dirty="0">
                <a:hlinkClick r:id="rId3"/>
              </a:rPr>
              <a:t>osf.io</a:t>
            </a:r>
            <a:br>
              <a:rPr lang="en-CA" sz="8000" dirty="0"/>
            </a:br>
            <a:endParaRPr lang="en-CA" sz="8000" dirty="0"/>
          </a:p>
        </p:txBody>
      </p:sp>
      <p:pic>
        <p:nvPicPr>
          <p:cNvPr id="1026" name="Picture 2" descr="Image result for osf">
            <a:extLst>
              <a:ext uri="{FF2B5EF4-FFF2-40B4-BE49-F238E27FC236}">
                <a16:creationId xmlns:a16="http://schemas.microsoft.com/office/drawing/2014/main" id="{1B790A6A-9F16-4D9C-8021-70BB8BFE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428999"/>
            <a:ext cx="814380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90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/>
              <a:t>Focus sur la valeur p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50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48CE-9E90-4934-A18F-A57FB2A2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8" y="1790920"/>
            <a:ext cx="3641203" cy="2908401"/>
          </a:xfrm>
        </p:spPr>
        <p:txBody>
          <a:bodyPr>
            <a:normAutofit fontScale="90000"/>
          </a:bodyPr>
          <a:lstStyle/>
          <a:p>
            <a:r>
              <a:rPr lang="fr-CA" dirty="0"/>
              <a:t>La taille de l’effet est-elle significative biologiquement</a:t>
            </a:r>
            <a:endParaRPr lang="en-CA" dirty="0"/>
          </a:p>
        </p:txBody>
      </p:sp>
      <p:pic>
        <p:nvPicPr>
          <p:cNvPr id="2050" name="Picture 2" descr="Image result for cohen's d">
            <a:extLst>
              <a:ext uri="{FF2B5EF4-FFF2-40B4-BE49-F238E27FC236}">
                <a16:creationId xmlns:a16="http://schemas.microsoft.com/office/drawing/2014/main" id="{C1B7656F-83C3-4F9E-876A-2DD04A4D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54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/>
              <a:t>Partage des données </a:t>
            </a:r>
            <a:r>
              <a:rPr lang="fr-CA" sz="6600" dirty="0">
                <a:solidFill>
                  <a:schemeClr val="bg1"/>
                </a:solidFill>
              </a:rPr>
              <a:t>Transparence analytique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4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sont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dans 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Quelques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centaines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sur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l’écran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 places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endParaRPr kumimoji="0" lang="en-CA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dans des emplacements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cryptiques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7B374-9E42-4C02-BFE4-14FA5C19AA1C}"/>
              </a:ext>
            </a:extLst>
          </p:cNvPr>
          <p:cNvSpPr txBox="1"/>
          <p:nvPr/>
        </p:nvSpPr>
        <p:spPr>
          <a:xfrm>
            <a:off x="8402478" y="2905780"/>
            <a:ext cx="350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(à ne jamais </a:t>
            </a:r>
            <a:r>
              <a:rPr kumimoji="0" lang="en-CA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ouvrir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 es prêt à brûler tout ton système « d'organisation » ?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F39-3D12-49D9-8F29-698F2ED7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DC5E-0F62-4D17-A778-2D30539D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 descr="Image result for calculations meme">
            <a:extLst>
              <a:ext uri="{FF2B5EF4-FFF2-40B4-BE49-F238E27FC236}">
                <a16:creationId xmlns:a16="http://schemas.microsoft.com/office/drawing/2014/main" id="{437A530A-ED70-4B94-A9EB-4D17779FB4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401"/>
            <a:ext cx="12192000" cy="778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58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#1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#2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READMEs</a:t>
            </a:r>
            <a:endParaRPr kumimoji="0" lang="en-CA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#3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contrôle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histoire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traçabilité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B5D8F1-CCAC-4160-8B2C-BFAA2919B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9891"/>
            <a:ext cx="10467473" cy="68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4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Image result for easel&quot;">
            <a:extLst>
              <a:ext uri="{FF2B5EF4-FFF2-40B4-BE49-F238E27FC236}">
                <a16:creationId xmlns:a16="http://schemas.microsoft.com/office/drawing/2014/main" id="{C6A03E03-2532-45FC-AA0E-7301289A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2278"/>
          <a:stretch/>
        </p:blipFill>
        <p:spPr bwMode="auto">
          <a:xfrm>
            <a:off x="111094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stage&quot;">
            <a:extLst>
              <a:ext uri="{FF2B5EF4-FFF2-40B4-BE49-F238E27FC236}">
                <a16:creationId xmlns:a16="http://schemas.microsoft.com/office/drawing/2014/main" id="{7B2D3676-F865-4BBC-A6BB-A6850E74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11996" r="14478"/>
          <a:stretch/>
        </p:blipFill>
        <p:spPr bwMode="auto">
          <a:xfrm>
            <a:off x="3125752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neighborhood&quot;">
            <a:extLst>
              <a:ext uri="{FF2B5EF4-FFF2-40B4-BE49-F238E27FC236}">
                <a16:creationId xmlns:a16="http://schemas.microsoft.com/office/drawing/2014/main" id="{FB2CD921-9680-4C83-9D21-F16C38FF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16090"/>
          <a:stretch/>
        </p:blipFill>
        <p:spPr bwMode="auto">
          <a:xfrm>
            <a:off x="6140409" y="185805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 result for neptune&quot;">
            <a:extLst>
              <a:ext uri="{FF2B5EF4-FFF2-40B4-BE49-F238E27FC236}">
                <a16:creationId xmlns:a16="http://schemas.microsoft.com/office/drawing/2014/main" id="{1F9C9477-C281-44F7-9001-5B795EBD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/>
          <a:stretch/>
        </p:blipFill>
        <p:spPr bwMode="auto">
          <a:xfrm>
            <a:off x="9155065" y="186944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F10-9091-45A3-91D4-C9D03544D209}"/>
              </a:ext>
            </a:extLst>
          </p:cNvPr>
          <p:cNvSpPr txBox="1"/>
          <p:nvPr/>
        </p:nvSpPr>
        <p:spPr>
          <a:xfrm>
            <a:off x="111093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2F18-4958-4127-B455-EF28D1DF4E4D}"/>
              </a:ext>
            </a:extLst>
          </p:cNvPr>
          <p:cNvSpPr txBox="1"/>
          <p:nvPr/>
        </p:nvSpPr>
        <p:spPr>
          <a:xfrm>
            <a:off x="3125751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8E85-2534-40EA-821D-5FA77025AFA8}"/>
              </a:ext>
            </a:extLst>
          </p:cNvPr>
          <p:cNvSpPr txBox="1"/>
          <p:nvPr/>
        </p:nvSpPr>
        <p:spPr>
          <a:xfrm>
            <a:off x="6140408" y="435118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.git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4EC52-D57E-434B-9854-AA4522F413E6}"/>
              </a:ext>
            </a:extLst>
          </p:cNvPr>
          <p:cNvSpPr txBox="1"/>
          <p:nvPr/>
        </p:nvSpPr>
        <p:spPr>
          <a:xfrm>
            <a:off x="9155064" y="438166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91D87-7550-4CF1-BAED-1327254A77C8}"/>
              </a:ext>
            </a:extLst>
          </p:cNvPr>
          <p:cNvSpPr txBox="1"/>
          <p:nvPr/>
        </p:nvSpPr>
        <p:spPr>
          <a:xfrm>
            <a:off x="2289062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483FD7C-3766-4E72-A5C7-A7CA7524FE6D}"/>
              </a:ext>
            </a:extLst>
          </p:cNvPr>
          <p:cNvSpPr/>
          <p:nvPr/>
        </p:nvSpPr>
        <p:spPr>
          <a:xfrm>
            <a:off x="2086751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30C68-8A14-4256-90A3-356109A0E715}"/>
              </a:ext>
            </a:extLst>
          </p:cNvPr>
          <p:cNvSpPr txBox="1"/>
          <p:nvPr/>
        </p:nvSpPr>
        <p:spPr>
          <a:xfrm>
            <a:off x="5362941" y="6187440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04FE5CF1-864F-4756-96B2-336F98F93D04}"/>
              </a:ext>
            </a:extLst>
          </p:cNvPr>
          <p:cNvSpPr/>
          <p:nvPr/>
        </p:nvSpPr>
        <p:spPr>
          <a:xfrm>
            <a:off x="5160630" y="4937760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06F40-FABD-44A4-A84F-BA1737CFA78F}"/>
              </a:ext>
            </a:extLst>
          </p:cNvPr>
          <p:cNvSpPr txBox="1"/>
          <p:nvPr/>
        </p:nvSpPr>
        <p:spPr>
          <a:xfrm>
            <a:off x="8378485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CB3D461-09BA-410F-BBD5-62758E2EBD61}"/>
              </a:ext>
            </a:extLst>
          </p:cNvPr>
          <p:cNvSpPr/>
          <p:nvPr/>
        </p:nvSpPr>
        <p:spPr>
          <a:xfrm>
            <a:off x="8176174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66B25D49-68A1-422C-B296-66F6C174484D}"/>
              </a:ext>
            </a:extLst>
          </p:cNvPr>
          <p:cNvSpPr/>
          <p:nvPr/>
        </p:nvSpPr>
        <p:spPr>
          <a:xfrm flipH="1" flipV="1">
            <a:off x="8175286" y="514182"/>
            <a:ext cx="1959555" cy="1249680"/>
          </a:xfrm>
          <a:prstGeom prst="curvedUp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DA73B-7DFE-407B-ADEA-80F4C9998253}"/>
              </a:ext>
            </a:extLst>
          </p:cNvPr>
          <p:cNvSpPr txBox="1"/>
          <p:nvPr/>
        </p:nvSpPr>
        <p:spPr>
          <a:xfrm>
            <a:off x="8451581" y="101571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11F9834-570E-4DA7-9FC1-DB488E1C2866}"/>
              </a:ext>
            </a:extLst>
          </p:cNvPr>
          <p:cNvSpPr/>
          <p:nvPr/>
        </p:nvSpPr>
        <p:spPr>
          <a:xfrm>
            <a:off x="2359742" y="2549506"/>
            <a:ext cx="7216877" cy="1014284"/>
          </a:xfrm>
          <a:prstGeom prst="left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130D4-744A-44EE-8FE3-ABD3A6976EFC}"/>
              </a:ext>
            </a:extLst>
          </p:cNvPr>
          <p:cNvSpPr txBox="1"/>
          <p:nvPr/>
        </p:nvSpPr>
        <p:spPr>
          <a:xfrm>
            <a:off x="5316874" y="2825815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11" grpId="0" animBg="1"/>
      <p:bldP spid="23" grpId="0"/>
      <p:bldP spid="24" grpId="0" animBg="1"/>
      <p:bldP spid="25" grpId="0"/>
      <p:bldP spid="26" grpId="0" animBg="1"/>
      <p:bldP spid="28" grpId="0" animBg="1"/>
      <p:bldP spid="29" grpId="0"/>
      <p:bldP spid="13" grpId="0" animBg="1"/>
      <p:bldP spid="3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meilleure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solution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Traitez votre code comme un produit de recherche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A327643-46C1-4883-B4EE-8AB04D04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8" y="1858282"/>
            <a:ext cx="7620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353961" y="304061"/>
            <a:ext cx="7093586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Licensez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votre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code et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archivez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 avec un DOI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90A90-32C1-4AE3-BCAC-EF93C8CB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71" y="304061"/>
            <a:ext cx="3876368" cy="2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chnology star vehicle space float globe satellite astronaut outer space astronomy earth planet screenshot forward solar system spacecraft space travel space station weightless zodiac sign atmosphere of earth">
            <a:extLst>
              <a:ext uri="{FF2B5EF4-FFF2-40B4-BE49-F238E27FC236}">
                <a16:creationId xmlns:a16="http://schemas.microsoft.com/office/drawing/2014/main" id="{9AE5A6C2-12E1-40AF-9385-9AB27044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66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311-5BEE-4EC0-BC59-EB20A67EA80F}"/>
              </a:ext>
            </a:extLst>
          </p:cNvPr>
          <p:cNvSpPr txBox="1">
            <a:spLocks/>
          </p:cNvSpPr>
          <p:nvPr/>
        </p:nvSpPr>
        <p:spPr>
          <a:xfrm>
            <a:off x="353960" y="68087"/>
            <a:ext cx="11838039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 bien 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gardez trace de tout ce que vous faites pour vous même et pour vos lecteurs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7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Utiliser un qualitatif</a:t>
            </a:r>
            <a:br>
              <a:rPr lang="fr-CA" sz="6000" dirty="0"/>
            </a:br>
            <a:r>
              <a:rPr lang="fr-CA" sz="6000" dirty="0"/>
              <a:t>Analyse reproduisible</a:t>
            </a:r>
            <a:br>
              <a:rPr lang="fr-CA" sz="6000" dirty="0"/>
            </a:br>
            <a:r>
              <a:rPr lang="fr-CA" sz="6000" dirty="0"/>
              <a:t>Expérience réplicable</a:t>
            </a:r>
            <a:br>
              <a:rPr lang="fr-CA" sz="6000" dirty="0"/>
            </a:b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150673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Ressources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recommandées</a:t>
            </a:r>
            <a:endParaRPr kumimoji="0" lang="en-CA" sz="4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4F3BAF-9086-4A5D-9DD6-C1F6DF3DE884}"/>
              </a:ext>
            </a:extLst>
          </p:cNvPr>
          <p:cNvSpPr/>
          <p:nvPr/>
        </p:nvSpPr>
        <p:spPr>
          <a:xfrm>
            <a:off x="3611527" y="6394628"/>
            <a:ext cx="4961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www.britishecologicalsociety.org</a:t>
            </a:r>
          </a:p>
        </p:txBody>
      </p:sp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r="6490" b="1184"/>
          <a:stretch/>
        </p:blipFill>
        <p:spPr bwMode="auto">
          <a:xfrm>
            <a:off x="1645919" y="-5243"/>
            <a:ext cx="8893727" cy="68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Partage des données </a:t>
            </a:r>
            <a:r>
              <a:rPr lang="fr-CA" sz="6600" dirty="0"/>
              <a:t>Transparence analytique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8141310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28159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  <p:pic>
        <p:nvPicPr>
          <p:cNvPr id="4" name="Picture 4" descr="Image result for RMarkdown">
            <a:extLst>
              <a:ext uri="{FF2B5EF4-FFF2-40B4-BE49-F238E27FC236}">
                <a16:creationId xmlns:a16="http://schemas.microsoft.com/office/drawing/2014/main" id="{1671B45D-94A2-4F83-AA93-2D9B0FE8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8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47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F327-BDD2-48BD-9D75-D361D93B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RMarkdown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CC38-645A-4F9D-8EAE-4CC93A63F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 descr="Image result for RMarkdown">
            <a:extLst>
              <a:ext uri="{FF2B5EF4-FFF2-40B4-BE49-F238E27FC236}">
                <a16:creationId xmlns:a16="http://schemas.microsoft.com/office/drawing/2014/main" id="{3178DB30-E1F1-4B67-818C-C72A8B25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76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Votre</a:t>
            </a:r>
            <a:r>
              <a:rPr lang="en-CA" dirty="0"/>
              <a:t> science a </a:t>
            </a:r>
            <a:r>
              <a:rPr lang="fr-CA" dirty="0"/>
              <a:t>été répliquée!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en-CA" dirty="0"/>
          </a:p>
        </p:txBody>
      </p:sp>
      <p:pic>
        <p:nvPicPr>
          <p:cNvPr id="1030" name="Picture 6" descr="Woman Wearing Red Dress and Black Cap Taking Photo Near Building">
            <a:extLst>
              <a:ext uri="{FF2B5EF4-FFF2-40B4-BE49-F238E27FC236}">
                <a16:creationId xmlns:a16="http://schemas.microsoft.com/office/drawing/2014/main" id="{30072D2E-086C-4932-BA67-E2C9238A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880671"/>
            <a:ext cx="6096000" cy="91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687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Votre</a:t>
            </a:r>
            <a:r>
              <a:rPr lang="en-CA" dirty="0"/>
              <a:t> science a </a:t>
            </a:r>
            <a:r>
              <a:rPr lang="fr-CA" dirty="0"/>
              <a:t>été répliquée</a:t>
            </a:r>
            <a:br>
              <a:rPr lang="fr-CA" dirty="0"/>
            </a:br>
            <a:br>
              <a:rPr lang="fr-CA" dirty="0"/>
            </a:br>
            <a:r>
              <a:rPr lang="fr-CA" dirty="0"/>
              <a:t>Quoi faire maintenant?</a:t>
            </a:r>
            <a:endParaRPr lang="en-CA" dirty="0"/>
          </a:p>
        </p:txBody>
      </p:sp>
      <p:pic>
        <p:nvPicPr>
          <p:cNvPr id="3" name="Picture 6" descr="Woman Wearing Red Dress and Black Cap Taking Photo Near Building">
            <a:extLst>
              <a:ext uri="{FF2B5EF4-FFF2-40B4-BE49-F238E27FC236}">
                <a16:creationId xmlns:a16="http://schemas.microsoft.com/office/drawing/2014/main" id="{C5857B22-7093-444C-9EA1-38179B80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880671"/>
            <a:ext cx="6096000" cy="91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23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Partagez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conaissance</a:t>
            </a:r>
            <a:r>
              <a:rPr lang="en-CA" dirty="0"/>
              <a:t>!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 descr="Image result for wikipedia">
            <a:extLst>
              <a:ext uri="{FF2B5EF4-FFF2-40B4-BE49-F238E27FC236}">
                <a16:creationId xmlns:a16="http://schemas.microsoft.com/office/drawing/2014/main" id="{985FD4B7-5609-454B-B211-A7DA7EE2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51" y="0"/>
            <a:ext cx="597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916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Partagez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conaissance</a:t>
            </a:r>
            <a:r>
              <a:rPr lang="en-CA" dirty="0"/>
              <a:t>!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 descr="Image result for wikipedia">
            <a:extLst>
              <a:ext uri="{FF2B5EF4-FFF2-40B4-BE49-F238E27FC236}">
                <a16:creationId xmlns:a16="http://schemas.microsoft.com/office/drawing/2014/main" id="{985FD4B7-5609-454B-B211-A7DA7EE2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51" y="0"/>
            <a:ext cx="597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C6100-2E6E-4E39-BF6B-8EF04BBE9BCB}"/>
              </a:ext>
            </a:extLst>
          </p:cNvPr>
          <p:cNvSpPr txBox="1"/>
          <p:nvPr/>
        </p:nvSpPr>
        <p:spPr>
          <a:xfrm>
            <a:off x="1058238" y="4109663"/>
            <a:ext cx="366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>
                <a:hlinkClick r:id="rId4"/>
              </a:rPr>
              <a:t>https://en.wikipedia.org/wiki/File:The_Impact_Of_Wikipedia.webm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590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181245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40 % des effects </a:t>
            </a:r>
            <a:r>
              <a:rPr lang="fr-CA" dirty="0"/>
              <a:t>ont</a:t>
            </a:r>
            <a:r>
              <a:rPr lang="en-CA" dirty="0"/>
              <a:t> p</a:t>
            </a:r>
            <a:r>
              <a:rPr lang="fr-CA" dirty="0"/>
              <a:t>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377500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810</Words>
  <Application>Microsoft Office PowerPoint</Application>
  <PresentationFormat>Widescreen</PresentationFormat>
  <Paragraphs>183</Paragraphs>
  <Slides>79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Cambria</vt:lpstr>
      <vt:lpstr>Open Sans</vt:lpstr>
      <vt:lpstr>Roboto Condensed</vt:lpstr>
      <vt:lpstr>Office Theme</vt:lpstr>
      <vt:lpstr>La crise de la reproductibilité et comment vous pouvez aider</vt:lpstr>
      <vt:lpstr>La crise de la reproductibilité et comment vous pouvez aider</vt:lpstr>
      <vt:lpstr>La crise de la reproductibilité et comment vous pouvez aider</vt:lpstr>
      <vt:lpstr>Reproducibilité Même données Même analyse Même résultat?</vt:lpstr>
      <vt:lpstr>Répétabilité ou réplicabilité Expérience répétée Même résultat?</vt:lpstr>
      <vt:lpstr>PowerPoint Presentation</vt:lpstr>
      <vt:lpstr>Utiliser un qualitatif Analyse reproduisible Expérience réplicable </vt:lpstr>
      <vt:lpstr>100 expériences en psychologies ont étés répétés</vt:lpstr>
      <vt:lpstr>100 expériences en psychologies ont étés répétés</vt:lpstr>
      <vt:lpstr>Mais est-ce reproductible?</vt:lpstr>
      <vt:lpstr>20 autres expériences en sciences sociales ont étés répétés rigoureusement</vt:lpstr>
      <vt:lpstr>20 autres expériences en sciences sociales ont étés répétés rigoureusement</vt:lpstr>
      <vt:lpstr>Quelle chance que nous sommes pas psychologie</vt:lpstr>
      <vt:lpstr>Le problème s’étend à d’autres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Sciences de la Terre et de l’Environment</vt:lpstr>
      <vt:lpstr>Sciences de la Terre et de l’Environment</vt:lpstr>
      <vt:lpstr>Sciences de la Terre et de l’Environment</vt:lpstr>
      <vt:lpstr>Biologie</vt:lpstr>
      <vt:lpstr>Mais pourquoi</vt:lpstr>
      <vt:lpstr>Mais pourquoi</vt:lpstr>
      <vt:lpstr>PowerPoint Presentation</vt:lpstr>
      <vt:lpstr>Details expérimentaux Plausibilité de l’hypothèse et α  P-hacking HARKing Focus sur la valeur p Malchance</vt:lpstr>
      <vt:lpstr>PowerPoint Presentation</vt:lpstr>
      <vt:lpstr>Erreur de Type I: α</vt:lpstr>
      <vt:lpstr>PowerPoint Presentation</vt:lpstr>
      <vt:lpstr>PowerPoint Presentation</vt:lpstr>
      <vt:lpstr>1000 hypothèses</vt:lpstr>
      <vt:lpstr>1000 hypothèses</vt:lpstr>
      <vt:lpstr>1000 hypothèses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False positive reporting rate</vt:lpstr>
      <vt:lpstr>Details expérimentaux Plausibilité de l’hypothèse et α  HARKing et P-hacking Focus sur la valeur p Malchance </vt:lpstr>
      <vt:lpstr>1. Question 2.  Recherche littéraire 3. Hypothèse 4. Expérience 5. Collecte de données 6. Analyse 7. Conclusion</vt:lpstr>
      <vt:lpstr>1. Question 2.  Recherche littéraire 3. Hypothèse 4. Expérience 5. Collecte de données 6. Analyse 7. Conclusion</vt:lpstr>
      <vt:lpstr>1. Question 2.  Recherche 3. Hypothèse 4. Expérience 5. Collecte de données 6. Analyse 7.  HARKing 8. Conclusion</vt:lpstr>
      <vt:lpstr>1. Question 2.  Recherche 3. Hypothèse 4. Expérience 5. Collecte de données 6. Analyse 7.  HARKing et P-hacking 8. Conclusion</vt:lpstr>
      <vt:lpstr>1. Question 2.  Recherche 3. Hypothèse 4. Expérience 5. Collecte de données 6. Analyse 8. Conclusion</vt:lpstr>
      <vt:lpstr>Pré-enregistrez votre étude sur osf.io </vt:lpstr>
      <vt:lpstr>Details expérimentaux Plausibilité de l’hypothèse et α  HARKing et P-hacking Focus sur la valeur p Malchance </vt:lpstr>
      <vt:lpstr>La taille de l’effet est-elle significative biologiquement</vt:lpstr>
      <vt:lpstr>Details expérimentaux Plausibilité de l’hypothèse et α  HARKing et P-hacking Focus sur la valeur p Partage des données Transparence analytique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 expérimentaux Plausibilité de l’hypothèse et α  HARKing et P-hacking Focus sur la valeur p Partage des données Transparence analytique</vt:lpstr>
      <vt:lpstr>Comment as-tu obtenu ce chiffre?</vt:lpstr>
      <vt:lpstr>Comment as-tu obtenu ce chiffre?</vt:lpstr>
      <vt:lpstr>RMarkdown</vt:lpstr>
      <vt:lpstr>Votre science a été répliquée!   </vt:lpstr>
      <vt:lpstr>Votre science a été répliquée  Quoi faire maintenant?</vt:lpstr>
      <vt:lpstr>Partagez votre conaissance! </vt:lpstr>
      <vt:lpstr>Partagez votre conaissance!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de la reproductibilité et comment vous pouvez aider</dc:title>
  <dc:creator>Egor Katkov</dc:creator>
  <cp:lastModifiedBy>Egor Katkov</cp:lastModifiedBy>
  <cp:revision>60</cp:revision>
  <dcterms:created xsi:type="dcterms:W3CDTF">2019-10-29T18:58:36Z</dcterms:created>
  <dcterms:modified xsi:type="dcterms:W3CDTF">2019-11-04T20:10:42Z</dcterms:modified>
</cp:coreProperties>
</file>